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8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Slides/notesSlide9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4.xml" ContentType="application/vnd.openxmlformats-officedocument.presentationml.notesSlide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ommentAuthors.xml" ContentType="application/vnd.openxmlformats-officedocument.presentationml.commentAuthors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1"/>
  </p:notesMasterIdLst>
  <p:handoutMasterIdLst>
    <p:handoutMasterId r:id="rId12"/>
  </p:handoutMasterIdLst>
  <p:sldIdLst>
    <p:sldId id="332" r:id="rId2"/>
    <p:sldId id="334" r:id="rId3"/>
    <p:sldId id="335" r:id="rId4"/>
    <p:sldId id="344" r:id="rId5"/>
    <p:sldId id="336" r:id="rId6"/>
    <p:sldId id="340" r:id="rId7"/>
    <p:sldId id="339" r:id="rId8"/>
    <p:sldId id="347" r:id="rId9"/>
    <p:sldId id="349" r:id="rId10"/>
  </p:sldIdLst>
  <p:sldSz cx="9144000" cy="6858000" type="screen4x3"/>
  <p:notesSz cx="6669088" cy="9872663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ud van Meijel" initials="MvM" lastIdx="7" clrIdx="0">
    <p:extLst>
      <p:ext uri="{19B8F6BF-5375-455C-9EA6-DF929625EA0E}">
        <p15:presenceInfo xmlns:p15="http://schemas.microsoft.com/office/powerpoint/2012/main" userId="S-1-5-21-4249374837-4201370564-833968683-5702" providerId="AD"/>
      </p:ext>
    </p:extLst>
  </p:cmAuthor>
  <p:cmAuthor id="2" name="Nienke Nakken" initials="NN" lastIdx="11" clrIdx="1">
    <p:extLst>
      <p:ext uri="{19B8F6BF-5375-455C-9EA6-DF929625EA0E}">
        <p15:presenceInfo xmlns:p15="http://schemas.microsoft.com/office/powerpoint/2012/main" userId="S-1-5-21-4249374837-4201370564-833968683-402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05BC9"/>
    <a:srgbClr val="405BC8"/>
    <a:srgbClr val="6D2E51"/>
    <a:srgbClr val="002A42"/>
    <a:srgbClr val="00456B"/>
    <a:srgbClr val="00456A"/>
    <a:srgbClr val="20475A"/>
    <a:srgbClr val="367A9C"/>
    <a:srgbClr val="6B3253"/>
    <a:srgbClr val="6B325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83483" autoAdjust="0"/>
  </p:normalViewPr>
  <p:slideViewPr>
    <p:cSldViewPr snapToGrid="0">
      <p:cViewPr varScale="1">
        <p:scale>
          <a:sx n="58" d="100"/>
          <a:sy n="58" d="100"/>
        </p:scale>
        <p:origin x="1956" y="6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 showGuides="1">
      <p:cViewPr varScale="1">
        <p:scale>
          <a:sx n="81" d="100"/>
          <a:sy n="81" d="100"/>
        </p:scale>
        <p:origin x="1122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1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20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778250" y="0"/>
            <a:ext cx="288925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CD130A-4AC5-46F0-9FCD-81BEBCA72A71}" type="datetimeFigureOut">
              <a:rPr lang="nl-NL" smtClean="0"/>
              <a:t>20-9-2021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9377363"/>
            <a:ext cx="288925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778250" y="9377363"/>
            <a:ext cx="288925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D727AE-1967-4D87-99A1-E8D0E2E3284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708471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CFFC04-B4AA-4282-9B9A-70EA4F1EE3D5}" type="datetimeFigureOut">
              <a:rPr lang="nl-NL" smtClean="0"/>
              <a:t>20-9-2021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14425" y="1233488"/>
            <a:ext cx="4440238" cy="3332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66909" y="4751219"/>
            <a:ext cx="5335270" cy="38873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377317"/>
            <a:ext cx="2889938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777607" y="9377317"/>
            <a:ext cx="2889938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D08944-A7BB-4B79-BE21-1BC7D127BAB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47877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D08944-A7BB-4B79-BE21-1BC7D127BABA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300388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l-NL" sz="1200" kern="1200" noProof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D08944-A7BB-4B79-BE21-1BC7D127BABA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506909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l-NL" sz="1200" kern="1200" noProof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D08944-A7BB-4B79-BE21-1BC7D127BABA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171469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l-NL" sz="1200" kern="1200" noProof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D08944-A7BB-4B79-BE21-1BC7D127BABA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949589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l-NL" sz="1200" kern="1200" noProof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D08944-A7BB-4B79-BE21-1BC7D127BABA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47236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l-NL" sz="1200" kern="1200" noProof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D08944-A7BB-4B79-BE21-1BC7D127BABA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2419386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l-NL" sz="1200" kern="1200" noProof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D08944-A7BB-4B79-BE21-1BC7D127BABA}" type="slidenum">
              <a:rPr lang="nl-NL" smtClean="0"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2012274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l-NL" sz="1200" kern="1200" noProof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D08944-A7BB-4B79-BE21-1BC7D127BABA}" type="slidenum">
              <a:rPr lang="nl-NL" smtClean="0"/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1183093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l-NL" sz="1200" kern="1200" noProof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D08944-A7BB-4B79-BE21-1BC7D127BABA}" type="slidenum">
              <a:rPr lang="nl-NL" smtClean="0"/>
              <a:t>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113750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4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9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FC905-3388-4D1D-86CD-982B41BA054A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20-9-2021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EF180-DEA7-4338-8D55-E4277500B758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07571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FC905-3388-4D1D-86CD-982B41BA054A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20-9-2021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EF180-DEA7-4338-8D55-E4277500B758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34416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4"/>
            <a:ext cx="1971675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4"/>
            <a:ext cx="5800725" cy="5811838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FC905-3388-4D1D-86CD-982B41BA054A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20-9-2021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EF180-DEA7-4338-8D55-E4277500B758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6652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FC905-3388-4D1D-86CD-982B41BA054A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20-9-2021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EF180-DEA7-4338-8D55-E4277500B758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36356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8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FC905-3388-4D1D-86CD-982B41BA054A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20-9-2021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EF180-DEA7-4338-8D55-E4277500B758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71538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6"/>
            <a:ext cx="38862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6"/>
            <a:ext cx="38862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FC905-3388-4D1D-86CD-982B41BA054A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20-9-2021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EF180-DEA7-4338-8D55-E4277500B758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07951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4"/>
            <a:ext cx="3868340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4"/>
            <a:ext cx="3887391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FC905-3388-4D1D-86CD-982B41BA054A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20-9-2021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EF180-DEA7-4338-8D55-E4277500B758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98588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FC905-3388-4D1D-86CD-982B41BA054A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20-9-2021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EF180-DEA7-4338-8D55-E4277500B758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54731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FC905-3388-4D1D-86CD-982B41BA054A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20-9-2021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EF180-DEA7-4338-8D55-E4277500B758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14720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1"/>
            <a:ext cx="2949178" cy="1600201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399"/>
            <a:ext cx="2949178" cy="3811589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FC905-3388-4D1D-86CD-982B41BA054A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20-9-2021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EF180-DEA7-4338-8D55-E4277500B758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14620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1"/>
            <a:ext cx="2949178" cy="1600201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399"/>
            <a:ext cx="2949178" cy="3811589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FC905-3388-4D1D-86CD-982B41BA054A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20-9-2021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EF180-DEA7-4338-8D55-E4277500B758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47129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6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85800"/>
            <a:fld id="{1F0FC905-3388-4D1D-86CD-982B41BA054A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 defTabSz="685800"/>
              <a:t>20-9-2021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85800"/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85800"/>
            <a:fld id="{61AEF180-DEA7-4338-8D55-E4277500B758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 defTabSz="685800"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88642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628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/>
          <p:cNvSpPr/>
          <p:nvPr/>
        </p:nvSpPr>
        <p:spPr>
          <a:xfrm>
            <a:off x="521807" y="1813490"/>
            <a:ext cx="8353597" cy="19005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/>
            <a:r>
              <a:rPr lang="nl-NL" sz="4500" b="1" dirty="0" smtClean="0">
                <a:solidFill>
                  <a:prstClr val="white"/>
                </a:solidFill>
                <a:ea typeface="Calibri" charset="0"/>
                <a:cs typeface="Calibri" charset="0"/>
              </a:rPr>
              <a:t>Persoonlijke doelen</a:t>
            </a:r>
          </a:p>
          <a:p>
            <a:pPr defTabSz="685800"/>
            <a:r>
              <a:rPr lang="nl-NL" sz="2500" i="1" dirty="0" smtClean="0">
                <a:solidFill>
                  <a:prstClr val="white"/>
                </a:solidFill>
                <a:ea typeface="Calibri" charset="0"/>
                <a:cs typeface="Calibri" charset="0"/>
              </a:rPr>
              <a:t>Verbetertraject</a:t>
            </a:r>
          </a:p>
          <a:p>
            <a:pPr defTabSz="685800"/>
            <a:endParaRPr lang="nl-NL" sz="1000" i="1" dirty="0" smtClean="0">
              <a:solidFill>
                <a:prstClr val="white"/>
              </a:solidFill>
              <a:ea typeface="Calibri" charset="0"/>
              <a:cs typeface="Calibri" charset="0"/>
            </a:endParaRPr>
          </a:p>
          <a:p>
            <a:pPr defTabSz="685800"/>
            <a:endParaRPr lang="nl-NL" altLang="nl-NL" sz="1125" b="1" dirty="0" smtClean="0">
              <a:solidFill>
                <a:prstClr val="white"/>
              </a:solidFill>
              <a:ea typeface="Calibri" charset="0"/>
              <a:cs typeface="Calibri" charset="0"/>
            </a:endParaRPr>
          </a:p>
          <a:p>
            <a:pPr defTabSz="685800"/>
            <a:endParaRPr lang="nl-NL" altLang="nl-NL" sz="1125" b="1" dirty="0" smtClean="0">
              <a:solidFill>
                <a:prstClr val="white"/>
              </a:solidFill>
              <a:ea typeface="Calibri" charset="0"/>
              <a:cs typeface="Calibri" charset="0"/>
            </a:endParaRPr>
          </a:p>
          <a:p>
            <a:pPr defTabSz="685800"/>
            <a:endParaRPr lang="nl-NL" altLang="nl-NL" sz="1500" b="1" dirty="0" smtClean="0">
              <a:solidFill>
                <a:prstClr val="white"/>
              </a:solidFill>
              <a:ea typeface="Calibri" charset="0"/>
              <a:cs typeface="Calibri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9446" y="286842"/>
            <a:ext cx="1515958" cy="1237298"/>
          </a:xfrm>
          <a:prstGeom prst="rect">
            <a:avLst/>
          </a:prstGeom>
        </p:spPr>
      </p:pic>
      <p:sp>
        <p:nvSpPr>
          <p:cNvPr id="10" name="Rechthoek 9"/>
          <p:cNvSpPr/>
          <p:nvPr/>
        </p:nvSpPr>
        <p:spPr>
          <a:xfrm>
            <a:off x="521807" y="6043317"/>
            <a:ext cx="7026887" cy="464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>
              <a:lnSpc>
                <a:spcPct val="150000"/>
              </a:lnSpc>
              <a:defRPr/>
            </a:pPr>
            <a:r>
              <a:rPr lang="nl-NL" dirty="0" smtClean="0">
                <a:solidFill>
                  <a:srgbClr val="28B4C3"/>
                </a:solidFill>
                <a:cs typeface="Calibri" pitchFamily="34" charset="0"/>
              </a:rPr>
              <a:t>Versie 02-04-2021 </a:t>
            </a:r>
            <a:r>
              <a:rPr lang="nl-NL" dirty="0" smtClean="0">
                <a:solidFill>
                  <a:schemeClr val="bg1"/>
                </a:solidFill>
                <a:cs typeface="Calibri" pitchFamily="34" charset="0"/>
              </a:rPr>
              <a:t>(Presentatie voor disciplines)</a:t>
            </a:r>
            <a:endParaRPr lang="nl-NL" dirty="0">
              <a:solidFill>
                <a:prstClr val="white"/>
              </a:solidFill>
              <a:cs typeface="Calibri" pitchFamily="34" charset="0"/>
            </a:endParaRPr>
          </a:p>
        </p:txBody>
      </p:sp>
      <p:pic>
        <p:nvPicPr>
          <p:cNvPr id="13" name="Afbeelding 12" descr="Icon Longen Ciro RGB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7616" y="4735364"/>
            <a:ext cx="1214438" cy="1214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0554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el 1"/>
          <p:cNvSpPr txBox="1">
            <a:spLocks/>
          </p:cNvSpPr>
          <p:nvPr/>
        </p:nvSpPr>
        <p:spPr bwMode="auto">
          <a:xfrm>
            <a:off x="530087" y="483153"/>
            <a:ext cx="6692348" cy="5155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Verdana" pitchFamily="34" charset="0"/>
                <a:cs typeface="Times New Roman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Verdana" pitchFamily="34" charset="0"/>
                <a:cs typeface="Times New Roman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Verdana" pitchFamily="34" charset="0"/>
                <a:cs typeface="Times New Roman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Verdana" pitchFamily="34" charset="0"/>
                <a:cs typeface="Times New Roman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Verdana" pitchFamily="34" charset="0"/>
                <a:cs typeface="Times New Roman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Verdana" pitchFamily="34" charset="0"/>
                <a:cs typeface="Times New Roman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Verdana" pitchFamily="34" charset="0"/>
                <a:cs typeface="Times New Roman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Verdana" pitchFamily="34" charset="0"/>
                <a:cs typeface="Times New Roman" charset="0"/>
              </a:defRPr>
            </a:lvl9pPr>
          </a:lstStyle>
          <a:p>
            <a:pPr>
              <a:defRPr/>
            </a:pPr>
            <a:r>
              <a:rPr lang="nl-NL" altLang="nl-NL" sz="3400" b="1" kern="0" dirty="0" smtClean="0">
                <a:solidFill>
                  <a:srgbClr val="6D2E51"/>
                </a:solidFill>
                <a:latin typeface="Calibri" panose="020F0502020204030204" pitchFamily="34" charset="0"/>
                <a:cs typeface="Times New Roman"/>
              </a:rPr>
              <a:t>Deelnemers werkgroep</a:t>
            </a:r>
            <a:endParaRPr lang="nl-NL" altLang="nl-NL" sz="3400" b="1" kern="0" dirty="0">
              <a:solidFill>
                <a:srgbClr val="6D2E51"/>
              </a:solidFill>
              <a:latin typeface="Calibri" panose="020F0502020204030204" pitchFamily="34" charset="0"/>
              <a:cs typeface="Times New Roman"/>
            </a:endParaRPr>
          </a:p>
        </p:txBody>
      </p:sp>
      <p:sp>
        <p:nvSpPr>
          <p:cNvPr id="6" name="Tijdelijke aanduiding voor inhoud 2"/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5032375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nl-NL" sz="2400" dirty="0"/>
              <a:t>Sarah Houben-Wilke: kenniscoördinator</a:t>
            </a:r>
          </a:p>
          <a:p>
            <a:pPr>
              <a:buFontTx/>
              <a:buChar char="-"/>
            </a:pPr>
            <a:r>
              <a:rPr lang="nl-NL" sz="2400" dirty="0" smtClean="0"/>
              <a:t>Daisy Janssen: medische staf</a:t>
            </a:r>
          </a:p>
          <a:p>
            <a:pPr>
              <a:buFontTx/>
              <a:buChar char="-"/>
            </a:pPr>
            <a:r>
              <a:rPr lang="nl-NL" sz="2400" dirty="0" smtClean="0"/>
              <a:t>Claudia van de Haterd: verpleging</a:t>
            </a:r>
          </a:p>
          <a:p>
            <a:pPr>
              <a:buFontTx/>
              <a:buChar char="-"/>
            </a:pPr>
            <a:r>
              <a:rPr lang="nl-NL" sz="2400" dirty="0" smtClean="0"/>
              <a:t>Stephanie van Zandvoort: psychosociaal team</a:t>
            </a:r>
          </a:p>
          <a:p>
            <a:pPr>
              <a:buFontTx/>
              <a:buChar char="-"/>
            </a:pPr>
            <a:r>
              <a:rPr lang="nl-NL" sz="2400" dirty="0" smtClean="0"/>
              <a:t>Lucie Fransen: fysiotherapie</a:t>
            </a:r>
          </a:p>
          <a:p>
            <a:pPr>
              <a:buFontTx/>
              <a:buChar char="-"/>
            </a:pPr>
            <a:r>
              <a:rPr lang="nl-NL" sz="2400" dirty="0" smtClean="0"/>
              <a:t>Chantal Janssen: bewegingsagogie</a:t>
            </a:r>
          </a:p>
          <a:p>
            <a:pPr>
              <a:buFontTx/>
              <a:buChar char="-"/>
            </a:pPr>
            <a:r>
              <a:rPr lang="nl-NL" sz="2400" dirty="0" smtClean="0"/>
              <a:t>Miranda Coenjaerds: diëtetiek</a:t>
            </a:r>
          </a:p>
          <a:p>
            <a:pPr>
              <a:buFontTx/>
              <a:buChar char="-"/>
            </a:pPr>
            <a:r>
              <a:rPr lang="nl-NL" sz="2400" dirty="0" smtClean="0"/>
              <a:t>Maud van Meijel en Nienke Nakken: ergotherapie</a:t>
            </a:r>
            <a:endParaRPr lang="nl-NL" sz="2400" dirty="0"/>
          </a:p>
        </p:txBody>
      </p:sp>
      <p:pic>
        <p:nvPicPr>
          <p:cNvPr id="7" name="Afbeelding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3311" y="173266"/>
            <a:ext cx="1443573" cy="6197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3864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el 1"/>
          <p:cNvSpPr txBox="1">
            <a:spLocks/>
          </p:cNvSpPr>
          <p:nvPr/>
        </p:nvSpPr>
        <p:spPr bwMode="auto">
          <a:xfrm>
            <a:off x="530087" y="483153"/>
            <a:ext cx="6692348" cy="5155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Verdana" pitchFamily="34" charset="0"/>
                <a:cs typeface="Times New Roman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Verdana" pitchFamily="34" charset="0"/>
                <a:cs typeface="Times New Roman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Verdana" pitchFamily="34" charset="0"/>
                <a:cs typeface="Times New Roman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Verdana" pitchFamily="34" charset="0"/>
                <a:cs typeface="Times New Roman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Verdana" pitchFamily="34" charset="0"/>
                <a:cs typeface="Times New Roman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Verdana" pitchFamily="34" charset="0"/>
                <a:cs typeface="Times New Roman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Verdana" pitchFamily="34" charset="0"/>
                <a:cs typeface="Times New Roman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Verdana" pitchFamily="34" charset="0"/>
                <a:cs typeface="Times New Roman" charset="0"/>
              </a:defRPr>
            </a:lvl9pPr>
          </a:lstStyle>
          <a:p>
            <a:pPr>
              <a:defRPr/>
            </a:pPr>
            <a:r>
              <a:rPr lang="nl-NL" altLang="nl-NL" sz="3400" b="1" kern="0" dirty="0" smtClean="0">
                <a:solidFill>
                  <a:srgbClr val="6D2E51"/>
                </a:solidFill>
                <a:latin typeface="Calibri" panose="020F0502020204030204" pitchFamily="34" charset="0"/>
                <a:cs typeface="Times New Roman"/>
              </a:rPr>
              <a:t>Huidige situatie</a:t>
            </a:r>
            <a:endParaRPr lang="nl-NL" altLang="nl-NL" sz="3400" b="1" kern="0" dirty="0">
              <a:solidFill>
                <a:srgbClr val="6D2E51"/>
              </a:solidFill>
              <a:latin typeface="Calibri" panose="020F0502020204030204" pitchFamily="34" charset="0"/>
              <a:cs typeface="Times New Roman"/>
            </a:endParaRPr>
          </a:p>
        </p:txBody>
      </p:sp>
      <p:sp>
        <p:nvSpPr>
          <p:cNvPr id="6" name="Tijdelijke aanduiding voor inhoud 2"/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487443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2400" dirty="0" smtClean="0"/>
              <a:t>Huidige situatie:</a:t>
            </a:r>
          </a:p>
          <a:p>
            <a:pPr>
              <a:buFontTx/>
              <a:buChar char="-"/>
            </a:pPr>
            <a:r>
              <a:rPr lang="nl-NL" sz="2400" dirty="0" smtClean="0"/>
              <a:t>Doelen worden opgesteld en gescoord (belangrijkheid, vertrouwen) door revalidant met ergotherapeut tijdens BA</a:t>
            </a:r>
          </a:p>
          <a:p>
            <a:pPr>
              <a:buFontTx/>
              <a:buChar char="-"/>
            </a:pPr>
            <a:r>
              <a:rPr lang="nl-NL" sz="2400" dirty="0" smtClean="0"/>
              <a:t>Doelen worden opgenomen in </a:t>
            </a:r>
            <a:r>
              <a:rPr lang="nl-NL" sz="2400" dirty="0" err="1" smtClean="0"/>
              <a:t>BioXM</a:t>
            </a:r>
            <a:endParaRPr lang="nl-NL" sz="2400" dirty="0"/>
          </a:p>
          <a:p>
            <a:pPr>
              <a:buFontTx/>
              <a:buChar char="-"/>
            </a:pPr>
            <a:r>
              <a:rPr lang="nl-NL" sz="2400" dirty="0" smtClean="0"/>
              <a:t>Behandelaar koppelt professionele behandeldoelen aan persoonlijke revalidatiedoelen</a:t>
            </a:r>
          </a:p>
          <a:p>
            <a:pPr>
              <a:buFontTx/>
              <a:buChar char="-"/>
            </a:pPr>
            <a:r>
              <a:rPr lang="nl-NL" sz="2400" dirty="0" smtClean="0"/>
              <a:t>Inbedding persoonlijke revalidatiedoelen binnen revalidatie?</a:t>
            </a:r>
          </a:p>
          <a:p>
            <a:pPr>
              <a:buFontTx/>
              <a:buChar char="-"/>
            </a:pPr>
            <a:endParaRPr lang="nl-NL" sz="2400" dirty="0"/>
          </a:p>
          <a:p>
            <a:pPr marL="0" indent="0">
              <a:buNone/>
            </a:pPr>
            <a:r>
              <a:rPr lang="nl-NL" sz="2400" dirty="0" smtClean="0">
                <a:sym typeface="Wingdings" panose="05000000000000000000" pitchFamily="2" charset="2"/>
              </a:rPr>
              <a:t> Verbetertraject persoonlijke doelen!</a:t>
            </a:r>
            <a:endParaRPr lang="nl-NL" sz="2400" dirty="0" smtClean="0"/>
          </a:p>
        </p:txBody>
      </p:sp>
      <p:pic>
        <p:nvPicPr>
          <p:cNvPr id="7" name="Afbeelding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3311" y="173266"/>
            <a:ext cx="1443573" cy="6197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3407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el 1"/>
          <p:cNvSpPr txBox="1">
            <a:spLocks/>
          </p:cNvSpPr>
          <p:nvPr/>
        </p:nvSpPr>
        <p:spPr bwMode="auto">
          <a:xfrm>
            <a:off x="530087" y="483153"/>
            <a:ext cx="6692348" cy="5155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Verdana" pitchFamily="34" charset="0"/>
                <a:cs typeface="Times New Roman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Verdana" pitchFamily="34" charset="0"/>
                <a:cs typeface="Times New Roman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Verdana" pitchFamily="34" charset="0"/>
                <a:cs typeface="Times New Roman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Verdana" pitchFamily="34" charset="0"/>
                <a:cs typeface="Times New Roman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Verdana" pitchFamily="34" charset="0"/>
                <a:cs typeface="Times New Roman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Verdana" pitchFamily="34" charset="0"/>
                <a:cs typeface="Times New Roman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Verdana" pitchFamily="34" charset="0"/>
                <a:cs typeface="Times New Roman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Verdana" pitchFamily="34" charset="0"/>
                <a:cs typeface="Times New Roman" charset="0"/>
              </a:defRPr>
            </a:lvl9pPr>
          </a:lstStyle>
          <a:p>
            <a:pPr>
              <a:defRPr/>
            </a:pPr>
            <a:r>
              <a:rPr lang="nl-NL" altLang="nl-NL" sz="3400" b="1" kern="0" dirty="0" smtClean="0">
                <a:solidFill>
                  <a:srgbClr val="6D2E51"/>
                </a:solidFill>
                <a:latin typeface="Calibri" panose="020F0502020204030204" pitchFamily="34" charset="0"/>
                <a:cs typeface="Times New Roman"/>
              </a:rPr>
              <a:t>Doelen verbetertraject</a:t>
            </a:r>
            <a:endParaRPr lang="nl-NL" altLang="nl-NL" sz="3400" b="1" kern="0" dirty="0">
              <a:solidFill>
                <a:srgbClr val="6D2E51"/>
              </a:solidFill>
              <a:latin typeface="Calibri" panose="020F0502020204030204" pitchFamily="34" charset="0"/>
              <a:cs typeface="Times New Roman"/>
            </a:endParaRPr>
          </a:p>
        </p:txBody>
      </p:sp>
      <p:sp>
        <p:nvSpPr>
          <p:cNvPr id="6" name="Tijdelijke aanduiding voor inhoud 2"/>
          <p:cNvSpPr>
            <a:spLocks noGrp="1"/>
          </p:cNvSpPr>
          <p:nvPr>
            <p:ph idx="1"/>
          </p:nvPr>
        </p:nvSpPr>
        <p:spPr>
          <a:xfrm>
            <a:off x="628650" y="1253067"/>
            <a:ext cx="7886700" cy="5446991"/>
          </a:xfrm>
        </p:spPr>
        <p:txBody>
          <a:bodyPr>
            <a:normAutofit/>
          </a:bodyPr>
          <a:lstStyle/>
          <a:p>
            <a:pPr lvl="0"/>
            <a:r>
              <a:rPr lang="nl-NL" sz="2400" dirty="0"/>
              <a:t>Patiënt wordt specialist over zijn/haar persoonlijke doelen.</a:t>
            </a:r>
          </a:p>
          <a:p>
            <a:pPr lvl="0"/>
            <a:r>
              <a:rPr lang="nl-NL" sz="2400" dirty="0"/>
              <a:t>Patiënt wordt actief betrokken bij het behandelproces en kan samen met de behandelaar de behandelingen evalueren en eventueel bijstellen</a:t>
            </a:r>
            <a:r>
              <a:rPr lang="nl-NL" sz="2400" dirty="0" smtClean="0"/>
              <a:t>.</a:t>
            </a:r>
          </a:p>
          <a:p>
            <a:pPr lvl="0"/>
            <a:r>
              <a:rPr lang="nl-NL" sz="2400" dirty="0" smtClean="0"/>
              <a:t>Patiënt </a:t>
            </a:r>
            <a:r>
              <a:rPr lang="nl-NL" sz="2400" dirty="0"/>
              <a:t>krijgt hierdoor inzicht in benodigde (</a:t>
            </a:r>
            <a:r>
              <a:rPr lang="nl-NL" sz="2400" dirty="0" err="1" smtClean="0"/>
              <a:t>gedrags</a:t>
            </a:r>
            <a:r>
              <a:rPr lang="nl-NL" sz="2400" dirty="0" smtClean="0"/>
              <a:t>)veranderingen </a:t>
            </a:r>
            <a:r>
              <a:rPr lang="nl-NL" sz="2400" dirty="0"/>
              <a:t>om gestelde doelen te bereiken.</a:t>
            </a:r>
          </a:p>
          <a:p>
            <a:pPr lvl="0"/>
            <a:r>
              <a:rPr lang="nl-NL" sz="2400" dirty="0" smtClean="0"/>
              <a:t>Alle </a:t>
            </a:r>
            <a:r>
              <a:rPr lang="nl-NL" sz="2400" dirty="0"/>
              <a:t>behandelaars zijn op de hoogte van de opgestelde doelen hetgeen leidt tot betere communicatie en trans-disciplinaire samenwerking</a:t>
            </a:r>
            <a:r>
              <a:rPr lang="nl-NL" sz="2400" dirty="0" smtClean="0"/>
              <a:t>.</a:t>
            </a:r>
            <a:endParaRPr lang="nl-NL" sz="2400" dirty="0"/>
          </a:p>
          <a:p>
            <a:pPr lvl="0"/>
            <a:r>
              <a:rPr lang="nl-NL" sz="2400" dirty="0" smtClean="0"/>
              <a:t>Behandeling </a:t>
            </a:r>
            <a:r>
              <a:rPr lang="nl-NL" sz="2400" dirty="0"/>
              <a:t>van de patiënt wordt vormgegeven a.d.h.v. persoonlijke doelen en op deze manier kan maatwerk geboden worden</a:t>
            </a:r>
            <a:r>
              <a:rPr lang="nl-NL" sz="2400" dirty="0" smtClean="0"/>
              <a:t>.</a:t>
            </a:r>
            <a:endParaRPr lang="nl-NL" sz="2400" dirty="0"/>
          </a:p>
          <a:p>
            <a:pPr lvl="0"/>
            <a:r>
              <a:rPr lang="nl-NL" sz="2400" dirty="0" smtClean="0"/>
              <a:t>Doelen </a:t>
            </a:r>
            <a:r>
              <a:rPr lang="nl-NL" sz="2400" dirty="0"/>
              <a:t>kunnen beter geëvalueerd worden tijdens het WIB. </a:t>
            </a:r>
          </a:p>
        </p:txBody>
      </p:sp>
      <p:pic>
        <p:nvPicPr>
          <p:cNvPr id="7" name="Afbeelding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3311" y="173266"/>
            <a:ext cx="1443573" cy="6197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6859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el 1"/>
          <p:cNvSpPr txBox="1">
            <a:spLocks/>
          </p:cNvSpPr>
          <p:nvPr/>
        </p:nvSpPr>
        <p:spPr bwMode="auto">
          <a:xfrm>
            <a:off x="530087" y="483153"/>
            <a:ext cx="6692348" cy="5155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Verdana" pitchFamily="34" charset="0"/>
                <a:cs typeface="Times New Roman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Verdana" pitchFamily="34" charset="0"/>
                <a:cs typeface="Times New Roman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Verdana" pitchFamily="34" charset="0"/>
                <a:cs typeface="Times New Roman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Verdana" pitchFamily="34" charset="0"/>
                <a:cs typeface="Times New Roman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Verdana" pitchFamily="34" charset="0"/>
                <a:cs typeface="Times New Roman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Verdana" pitchFamily="34" charset="0"/>
                <a:cs typeface="Times New Roman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Verdana" pitchFamily="34" charset="0"/>
                <a:cs typeface="Times New Roman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Verdana" pitchFamily="34" charset="0"/>
                <a:cs typeface="Times New Roman" charset="0"/>
              </a:defRPr>
            </a:lvl9pPr>
          </a:lstStyle>
          <a:p>
            <a:pPr>
              <a:defRPr/>
            </a:pPr>
            <a:r>
              <a:rPr lang="nl-NL" altLang="nl-NL" sz="3400" b="1" kern="0" dirty="0" smtClean="0">
                <a:solidFill>
                  <a:srgbClr val="6D2E51"/>
                </a:solidFill>
                <a:latin typeface="Calibri" panose="020F0502020204030204" pitchFamily="34" charset="0"/>
                <a:cs typeface="Times New Roman"/>
              </a:rPr>
              <a:t>Plan bespreken</a:t>
            </a:r>
            <a:endParaRPr lang="nl-NL" altLang="nl-NL" sz="3400" b="1" kern="0" dirty="0">
              <a:solidFill>
                <a:srgbClr val="6D2E51"/>
              </a:solidFill>
              <a:latin typeface="Calibri" panose="020F0502020204030204" pitchFamily="34" charset="0"/>
              <a:cs typeface="Times New Roman"/>
            </a:endParaRPr>
          </a:p>
        </p:txBody>
      </p:sp>
      <p:sp>
        <p:nvSpPr>
          <p:cNvPr id="6" name="Tijdelijke aanduiding voor inhoud 2"/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474450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2400" dirty="0" smtClean="0"/>
              <a:t>Beginassessment</a:t>
            </a:r>
          </a:p>
          <a:p>
            <a:pPr>
              <a:buFontTx/>
              <a:buChar char="-"/>
            </a:pPr>
            <a:r>
              <a:rPr lang="nl-NL" sz="2400" dirty="0" smtClean="0"/>
              <a:t>Patiënt krijgt formulier ‘mijn persoonlijke doelen’ voor BA thuis opgestuurd (</a:t>
            </a:r>
            <a:r>
              <a:rPr lang="nl-NL" sz="2400" dirty="0" smtClean="0">
                <a:sym typeface="Wingdings" panose="05000000000000000000" pitchFamily="2" charset="2"/>
              </a:rPr>
              <a:t>formulier is veranderd, zie volgende dia)</a:t>
            </a:r>
            <a:endParaRPr lang="nl-NL" sz="2400" dirty="0" smtClean="0"/>
          </a:p>
          <a:p>
            <a:pPr>
              <a:buFontTx/>
              <a:buChar char="-"/>
            </a:pPr>
            <a:r>
              <a:rPr lang="nl-NL" sz="2400" dirty="0" smtClean="0"/>
              <a:t>Ergotherapeut bespreekt deze tijdens intake volgens SMART methode</a:t>
            </a:r>
          </a:p>
          <a:p>
            <a:pPr>
              <a:buFontTx/>
              <a:buChar char="-"/>
            </a:pPr>
            <a:r>
              <a:rPr lang="nl-NL" sz="2400" dirty="0" smtClean="0"/>
              <a:t>Ergotherapeut voert de persoonlijke doelen in </a:t>
            </a:r>
            <a:r>
              <a:rPr lang="nl-NL" sz="2400" dirty="0" err="1" smtClean="0"/>
              <a:t>BioXM</a:t>
            </a:r>
            <a:r>
              <a:rPr lang="nl-NL" sz="2400" dirty="0" smtClean="0"/>
              <a:t> in</a:t>
            </a:r>
          </a:p>
          <a:p>
            <a:pPr>
              <a:buFontTx/>
              <a:buChar char="-"/>
            </a:pPr>
            <a:r>
              <a:rPr lang="nl-NL" sz="2400" dirty="0" smtClean="0"/>
              <a:t>Andere behandelaren voegen hun professionele doelen toe aan het behandelplan</a:t>
            </a:r>
          </a:p>
          <a:p>
            <a:pPr marL="0" indent="0">
              <a:buNone/>
            </a:pPr>
            <a:endParaRPr lang="nl-NL" sz="2400" dirty="0"/>
          </a:p>
        </p:txBody>
      </p:sp>
      <p:pic>
        <p:nvPicPr>
          <p:cNvPr id="7" name="Afbeelding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3311" y="173266"/>
            <a:ext cx="1443573" cy="6197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3197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el 1"/>
          <p:cNvSpPr txBox="1">
            <a:spLocks/>
          </p:cNvSpPr>
          <p:nvPr/>
        </p:nvSpPr>
        <p:spPr bwMode="auto">
          <a:xfrm>
            <a:off x="530087" y="483153"/>
            <a:ext cx="6692348" cy="5155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Verdana" pitchFamily="34" charset="0"/>
                <a:cs typeface="Times New Roman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Verdana" pitchFamily="34" charset="0"/>
                <a:cs typeface="Times New Roman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Verdana" pitchFamily="34" charset="0"/>
                <a:cs typeface="Times New Roman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Verdana" pitchFamily="34" charset="0"/>
                <a:cs typeface="Times New Roman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Verdana" pitchFamily="34" charset="0"/>
                <a:cs typeface="Times New Roman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Verdana" pitchFamily="34" charset="0"/>
                <a:cs typeface="Times New Roman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Verdana" pitchFamily="34" charset="0"/>
                <a:cs typeface="Times New Roman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Verdana" pitchFamily="34" charset="0"/>
                <a:cs typeface="Times New Roman" charset="0"/>
              </a:defRPr>
            </a:lvl9pPr>
          </a:lstStyle>
          <a:p>
            <a:pPr>
              <a:defRPr/>
            </a:pPr>
            <a:r>
              <a:rPr lang="nl-NL" altLang="nl-NL" sz="3400" b="1" kern="0" dirty="0" smtClean="0">
                <a:solidFill>
                  <a:srgbClr val="6D2E51"/>
                </a:solidFill>
                <a:latin typeface="Calibri" panose="020F0502020204030204" pitchFamily="34" charset="0"/>
                <a:cs typeface="Times New Roman"/>
              </a:rPr>
              <a:t>Bijlage 1: Mijn persoonlijke doelen</a:t>
            </a:r>
            <a:endParaRPr lang="nl-NL" altLang="nl-NL" sz="3400" b="1" kern="0" dirty="0">
              <a:solidFill>
                <a:srgbClr val="6D2E51"/>
              </a:solidFill>
              <a:latin typeface="Calibri" panose="020F0502020204030204" pitchFamily="34" charset="0"/>
              <a:cs typeface="Times New Roman"/>
            </a:endParaRPr>
          </a:p>
        </p:txBody>
      </p:sp>
      <p:pic>
        <p:nvPicPr>
          <p:cNvPr id="7" name="Afbeelding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3311" y="173266"/>
            <a:ext cx="1443573" cy="619774"/>
          </a:xfrm>
          <a:prstGeom prst="rect">
            <a:avLst/>
          </a:prstGeom>
        </p:spPr>
      </p:pic>
      <p:sp>
        <p:nvSpPr>
          <p:cNvPr id="5" name="Tijdelijke aanduiding voor inhoud 2"/>
          <p:cNvSpPr txBox="1">
            <a:spLocks/>
          </p:cNvSpPr>
          <p:nvPr/>
        </p:nvSpPr>
        <p:spPr>
          <a:xfrm>
            <a:off x="628650" y="1540933"/>
            <a:ext cx="7886700" cy="5029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nl-NL" sz="1800" b="1" dirty="0"/>
              <a:t>Persoonlijke doelen</a:t>
            </a:r>
            <a:endParaRPr lang="nl-NL" sz="18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nl-NL" sz="1800" dirty="0"/>
              <a:t>Wanneer u komt revalideren bij </a:t>
            </a:r>
            <a:r>
              <a:rPr lang="nl-NL" sz="1800" dirty="0" err="1"/>
              <a:t>Ciro</a:t>
            </a:r>
            <a:r>
              <a:rPr lang="nl-NL" sz="1800" dirty="0"/>
              <a:t> of bij een aangesloten </a:t>
            </a:r>
            <a:r>
              <a:rPr lang="nl-NL" sz="1800" dirty="0" err="1"/>
              <a:t>bi-locatie</a:t>
            </a:r>
            <a:r>
              <a:rPr lang="nl-NL" sz="1800" dirty="0"/>
              <a:t> van </a:t>
            </a:r>
            <a:r>
              <a:rPr lang="nl-NL" sz="1800" dirty="0" err="1"/>
              <a:t>Ciro</a:t>
            </a:r>
            <a:r>
              <a:rPr lang="nl-NL" sz="1800" dirty="0"/>
              <a:t>, is het belangrijk om vooraf na te denken over uw persoonlijke doelen. Persoonlijke doelen zijn uw eigen doelen. Het gaat over de zaken die u wil verbeteren of veranderen tijdens de revalidatie. Wat wilt </a:t>
            </a:r>
            <a:r>
              <a:rPr lang="nl-NL" sz="1800" u="sng" dirty="0"/>
              <a:t>u</a:t>
            </a:r>
            <a:r>
              <a:rPr lang="nl-NL" sz="1800" dirty="0"/>
              <a:t> bereiken met de revalidatie? Natuurlijk mag een naaste ook meedenken.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nl-NL" sz="1800" b="1" dirty="0"/>
              <a:t> </a:t>
            </a:r>
            <a:endParaRPr lang="nl-NL" sz="18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nl-NL" sz="1800" b="1" dirty="0"/>
              <a:t>4 gebieden</a:t>
            </a:r>
            <a:endParaRPr lang="nl-NL" sz="18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nl-NL" sz="1800" dirty="0"/>
              <a:t>De persoonlijke doelen kunnen in 4 verschillende groepen onderverdeeld worden.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nl-NL" sz="1800" dirty="0"/>
              <a:t>1. Ik wil meer kunnen… </a:t>
            </a:r>
            <a:r>
              <a:rPr lang="nl-NL" sz="1800" i="1" dirty="0"/>
              <a:t>(activiteiten beter en/of makkelijker kunnen uitvoeren).</a:t>
            </a:r>
            <a:endParaRPr lang="nl-NL" sz="1800" dirty="0"/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nl-NL" sz="1800" dirty="0"/>
              <a:t>2. Ik wil meer weten… </a:t>
            </a:r>
            <a:r>
              <a:rPr lang="nl-NL" sz="1800" i="1" dirty="0"/>
              <a:t>(informatie over mijn aandoening en de gevolgen ervan).</a:t>
            </a:r>
            <a:endParaRPr lang="nl-NL" sz="1800" dirty="0"/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nl-NL" sz="1800" dirty="0"/>
              <a:t>3. Ik wil beter kunnen omgaan met… </a:t>
            </a:r>
            <a:r>
              <a:rPr lang="nl-NL" sz="1800" i="1" dirty="0"/>
              <a:t>(gevoelens, emoties, situaties).</a:t>
            </a:r>
            <a:endParaRPr lang="nl-NL" sz="1800" dirty="0"/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nl-NL" sz="1800" dirty="0"/>
              <a:t>4. Ik wil een gezondere leefstijl… </a:t>
            </a:r>
            <a:r>
              <a:rPr lang="nl-NL" sz="1800" i="1" dirty="0"/>
              <a:t>(veranderen van ongezonde gewoonten).</a:t>
            </a:r>
            <a:endParaRPr lang="nl-NL" sz="18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nl-NL" sz="1800" i="1" dirty="0"/>
              <a:t> </a:t>
            </a:r>
            <a:endParaRPr lang="nl-NL" sz="18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nl-NL" sz="1800" dirty="0"/>
              <a:t>Tijdens het driedaagse beginassessment bespreekt u de opgestelde doelen samen met de ergotherapeut (dag 2). Er wordt dan bekeken of de doelen duidelijk, realistisch en haalbaar zijn. Ook wordt besproken waarom deze doelen voor u belangrijk zijn. </a:t>
            </a:r>
          </a:p>
        </p:txBody>
      </p:sp>
    </p:spTree>
    <p:extLst>
      <p:ext uri="{BB962C8B-B14F-4D97-AF65-F5344CB8AC3E}">
        <p14:creationId xmlns:p14="http://schemas.microsoft.com/office/powerpoint/2010/main" val="2256305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el 1"/>
          <p:cNvSpPr txBox="1">
            <a:spLocks/>
          </p:cNvSpPr>
          <p:nvPr/>
        </p:nvSpPr>
        <p:spPr bwMode="auto">
          <a:xfrm>
            <a:off x="530087" y="483153"/>
            <a:ext cx="6692348" cy="5155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Verdana" pitchFamily="34" charset="0"/>
                <a:cs typeface="Times New Roman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Verdana" pitchFamily="34" charset="0"/>
                <a:cs typeface="Times New Roman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Verdana" pitchFamily="34" charset="0"/>
                <a:cs typeface="Times New Roman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Verdana" pitchFamily="34" charset="0"/>
                <a:cs typeface="Times New Roman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Verdana" pitchFamily="34" charset="0"/>
                <a:cs typeface="Times New Roman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Verdana" pitchFamily="34" charset="0"/>
                <a:cs typeface="Times New Roman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Verdana" pitchFamily="34" charset="0"/>
                <a:cs typeface="Times New Roman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Verdana" pitchFamily="34" charset="0"/>
                <a:cs typeface="Times New Roman" charset="0"/>
              </a:defRPr>
            </a:lvl9pPr>
          </a:lstStyle>
          <a:p>
            <a:pPr>
              <a:defRPr/>
            </a:pPr>
            <a:r>
              <a:rPr lang="nl-NL" altLang="nl-NL" sz="3400" b="1" kern="0" dirty="0" smtClean="0">
                <a:solidFill>
                  <a:srgbClr val="6D2E51"/>
                </a:solidFill>
                <a:latin typeface="Calibri" panose="020F0502020204030204" pitchFamily="34" charset="0"/>
                <a:cs typeface="Times New Roman"/>
              </a:rPr>
              <a:t>Plan bespreken</a:t>
            </a:r>
            <a:endParaRPr lang="nl-NL" altLang="nl-NL" sz="3400" b="1" kern="0" dirty="0">
              <a:solidFill>
                <a:srgbClr val="6D2E51"/>
              </a:solidFill>
              <a:latin typeface="Calibri" panose="020F0502020204030204" pitchFamily="34" charset="0"/>
              <a:cs typeface="Times New Roman"/>
            </a:endParaRPr>
          </a:p>
        </p:txBody>
      </p:sp>
      <p:sp>
        <p:nvSpPr>
          <p:cNvPr id="6" name="Tijdelijke aanduiding voor inhoud 2"/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474450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l-NL" sz="2400" dirty="0" smtClean="0"/>
              <a:t>Revalidatie</a:t>
            </a:r>
          </a:p>
          <a:p>
            <a:pPr>
              <a:buFontTx/>
              <a:buChar char="-"/>
            </a:pPr>
            <a:r>
              <a:rPr lang="nl-NL" sz="2400" dirty="0" smtClean="0"/>
              <a:t>Binnen de eerste 5 revalidatiedagen evalueert de ergotherapeut met de revalidant zijn/haar doelen.</a:t>
            </a:r>
          </a:p>
          <a:p>
            <a:pPr>
              <a:buFontTx/>
              <a:buChar char="-"/>
            </a:pPr>
            <a:r>
              <a:rPr lang="nl-NL" sz="2400" dirty="0"/>
              <a:t>Ergotherapeut bespreekt welke voorwaarden nodig zijn om het doel te bereiken. Dit wordt aangevuld op het overzicht van de patiënt zodat deze alle informatie bij elkaar heeft.</a:t>
            </a:r>
          </a:p>
          <a:p>
            <a:pPr>
              <a:buFontTx/>
              <a:buChar char="-"/>
            </a:pPr>
            <a:r>
              <a:rPr lang="nl-NL" sz="2400" dirty="0" smtClean="0"/>
              <a:t>Patiënt krijgt een overzicht mee van zijn persoonlijke doelen.</a:t>
            </a:r>
          </a:p>
          <a:p>
            <a:pPr>
              <a:buFontTx/>
              <a:buChar char="-"/>
            </a:pPr>
            <a:r>
              <a:rPr lang="nl-NL" sz="2400" dirty="0"/>
              <a:t>Alle disciplines kunnen (in afstemming met de eigenaar van de persoonlijke doelen, namelijk de revalidant) de doelen en voorwaarden aanvullen en/of aanpassen.</a:t>
            </a:r>
          </a:p>
          <a:p>
            <a:pPr>
              <a:buFontTx/>
              <a:buChar char="-"/>
            </a:pPr>
            <a:r>
              <a:rPr lang="nl-NL" sz="2400" dirty="0"/>
              <a:t>Andere disciplines haken aan om de revalidant te begeleiden in het bereiken van de (voorwaarden voor de) persoonlijke doelen, zodoende wordt er </a:t>
            </a:r>
            <a:r>
              <a:rPr lang="nl-NL" sz="2400" dirty="0" err="1"/>
              <a:t>transdisciplinair</a:t>
            </a:r>
            <a:r>
              <a:rPr lang="nl-NL" sz="2400" dirty="0"/>
              <a:t> samengewerkt. </a:t>
            </a:r>
          </a:p>
          <a:p>
            <a:pPr>
              <a:buFontTx/>
              <a:buChar char="-"/>
            </a:pPr>
            <a:endParaRPr lang="nl-NL" sz="2400" dirty="0" smtClean="0"/>
          </a:p>
          <a:p>
            <a:pPr>
              <a:buFontTx/>
              <a:buChar char="-"/>
            </a:pPr>
            <a:endParaRPr lang="nl-NL" sz="2400" dirty="0"/>
          </a:p>
        </p:txBody>
      </p:sp>
      <p:pic>
        <p:nvPicPr>
          <p:cNvPr id="7" name="Afbeelding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3311" y="173266"/>
            <a:ext cx="1443573" cy="6197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2228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el 1"/>
          <p:cNvSpPr txBox="1">
            <a:spLocks/>
          </p:cNvSpPr>
          <p:nvPr/>
        </p:nvSpPr>
        <p:spPr bwMode="auto">
          <a:xfrm>
            <a:off x="530087" y="483153"/>
            <a:ext cx="6692348" cy="5155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Verdana" pitchFamily="34" charset="0"/>
                <a:cs typeface="Times New Roman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Verdana" pitchFamily="34" charset="0"/>
                <a:cs typeface="Times New Roman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Verdana" pitchFamily="34" charset="0"/>
                <a:cs typeface="Times New Roman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Verdana" pitchFamily="34" charset="0"/>
                <a:cs typeface="Times New Roman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Verdana" pitchFamily="34" charset="0"/>
                <a:cs typeface="Times New Roman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Verdana" pitchFamily="34" charset="0"/>
                <a:cs typeface="Times New Roman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Verdana" pitchFamily="34" charset="0"/>
                <a:cs typeface="Times New Roman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Verdana" pitchFamily="34" charset="0"/>
                <a:cs typeface="Times New Roman" charset="0"/>
              </a:defRPr>
            </a:lvl9pPr>
          </a:lstStyle>
          <a:p>
            <a:pPr>
              <a:defRPr/>
            </a:pPr>
            <a:r>
              <a:rPr lang="nl-NL" altLang="nl-NL" sz="3000" b="1" kern="0" dirty="0" smtClean="0">
                <a:solidFill>
                  <a:srgbClr val="6D2E51"/>
                </a:solidFill>
                <a:latin typeface="Calibri" panose="020F0502020204030204" pitchFamily="34" charset="0"/>
                <a:cs typeface="Times New Roman"/>
              </a:rPr>
              <a:t>Bijlage 2: Mijn persoonlijke doelen (VB)</a:t>
            </a:r>
            <a:endParaRPr lang="nl-NL" altLang="nl-NL" sz="3000" b="1" kern="0" dirty="0">
              <a:solidFill>
                <a:srgbClr val="6D2E51"/>
              </a:solidFill>
              <a:latin typeface="Calibri" panose="020F0502020204030204" pitchFamily="34" charset="0"/>
              <a:cs typeface="Times New Roman"/>
            </a:endParaRPr>
          </a:p>
        </p:txBody>
      </p:sp>
      <p:pic>
        <p:nvPicPr>
          <p:cNvPr id="7" name="Afbeelding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3311" y="173266"/>
            <a:ext cx="1443573" cy="619774"/>
          </a:xfrm>
          <a:prstGeom prst="rect">
            <a:avLst/>
          </a:prstGeom>
        </p:spPr>
      </p:pic>
      <p:pic>
        <p:nvPicPr>
          <p:cNvPr id="3" name="Afbeelding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1937" y="1109662"/>
            <a:ext cx="8620125" cy="4638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7047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el 1"/>
          <p:cNvSpPr txBox="1">
            <a:spLocks/>
          </p:cNvSpPr>
          <p:nvPr/>
        </p:nvSpPr>
        <p:spPr bwMode="auto">
          <a:xfrm>
            <a:off x="530087" y="483153"/>
            <a:ext cx="6692348" cy="5155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Verdana" pitchFamily="34" charset="0"/>
                <a:cs typeface="Times New Roman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Verdana" pitchFamily="34" charset="0"/>
                <a:cs typeface="Times New Roman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Verdana" pitchFamily="34" charset="0"/>
                <a:cs typeface="Times New Roman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Verdana" pitchFamily="34" charset="0"/>
                <a:cs typeface="Times New Roman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Verdana" pitchFamily="34" charset="0"/>
                <a:cs typeface="Times New Roman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Verdana" pitchFamily="34" charset="0"/>
                <a:cs typeface="Times New Roman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Verdana" pitchFamily="34" charset="0"/>
                <a:cs typeface="Times New Roman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Verdana" pitchFamily="34" charset="0"/>
                <a:cs typeface="Times New Roman" charset="0"/>
              </a:defRPr>
            </a:lvl9pPr>
          </a:lstStyle>
          <a:p>
            <a:pPr>
              <a:defRPr/>
            </a:pPr>
            <a:r>
              <a:rPr lang="nl-NL" altLang="nl-NL" sz="3000" b="1" kern="0" dirty="0" smtClean="0">
                <a:solidFill>
                  <a:srgbClr val="6D2E51"/>
                </a:solidFill>
                <a:latin typeface="Calibri" panose="020F0502020204030204" pitchFamily="34" charset="0"/>
                <a:cs typeface="Times New Roman"/>
              </a:rPr>
              <a:t>Bijlage 2: Mijn persoonlijke doelen (</a:t>
            </a:r>
            <a:r>
              <a:rPr lang="nl-NL" altLang="nl-NL" sz="3000" b="1" kern="0" dirty="0" err="1" smtClean="0">
                <a:solidFill>
                  <a:srgbClr val="6D2E51"/>
                </a:solidFill>
                <a:latin typeface="Calibri" panose="020F0502020204030204" pitchFamily="34" charset="0"/>
                <a:cs typeface="Times New Roman"/>
              </a:rPr>
              <a:t>BioXM</a:t>
            </a:r>
            <a:r>
              <a:rPr lang="nl-NL" altLang="nl-NL" sz="3000" b="1" kern="0" dirty="0" smtClean="0">
                <a:solidFill>
                  <a:srgbClr val="6D2E51"/>
                </a:solidFill>
                <a:latin typeface="Calibri" panose="020F0502020204030204" pitchFamily="34" charset="0"/>
                <a:cs typeface="Times New Roman"/>
              </a:rPr>
              <a:t>)</a:t>
            </a:r>
            <a:endParaRPr lang="nl-NL" altLang="nl-NL" sz="3000" b="1" kern="0" dirty="0">
              <a:solidFill>
                <a:srgbClr val="6D2E51"/>
              </a:solidFill>
              <a:latin typeface="Calibri" panose="020F0502020204030204" pitchFamily="34" charset="0"/>
              <a:cs typeface="Times New Roman"/>
            </a:endParaRPr>
          </a:p>
        </p:txBody>
      </p:sp>
      <p:pic>
        <p:nvPicPr>
          <p:cNvPr id="7" name="Afbeelding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3311" y="173266"/>
            <a:ext cx="1443573" cy="619774"/>
          </a:xfrm>
          <a:prstGeom prst="rect">
            <a:avLst/>
          </a:prstGeom>
        </p:spPr>
      </p:pic>
      <p:pic>
        <p:nvPicPr>
          <p:cNvPr id="2050" name="Picture 2" descr="image00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875295"/>
            <a:ext cx="9144000" cy="46373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41003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Kantoorthema">
  <a:themeElements>
    <a:clrScheme name="Kantoorth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them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th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CFCFFA0E3617141AEB360AB81508546" ma:contentTypeVersion="12" ma:contentTypeDescription="Create a new document." ma:contentTypeScope="" ma:versionID="bd47385f1b2baee08ccedf352224294d">
  <xsd:schema xmlns:xsd="http://www.w3.org/2001/XMLSchema" xmlns:xs="http://www.w3.org/2001/XMLSchema" xmlns:p="http://schemas.microsoft.com/office/2006/metadata/properties" xmlns:ns2="27c2f769-47a8-4b68-86b4-d78551aa356c" xmlns:ns3="2fb51d68-823b-4058-b355-b5fa638549c4" targetNamespace="http://schemas.microsoft.com/office/2006/metadata/properties" ma:root="true" ma:fieldsID="bd5d3fa227d6b76dd2b3f2f97b3f7ce3" ns2:_="" ns3:_="">
    <xsd:import namespace="27c2f769-47a8-4b68-86b4-d78551aa356c"/>
    <xsd:import namespace="2fb51d68-823b-4058-b355-b5fa638549c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7c2f769-47a8-4b68-86b4-d78551aa356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fb51d68-823b-4058-b355-b5fa638549c4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BD71877-66DC-43AC-975E-5A36910A4761}"/>
</file>

<file path=customXml/itemProps2.xml><?xml version="1.0" encoding="utf-8"?>
<ds:datastoreItem xmlns:ds="http://schemas.openxmlformats.org/officeDocument/2006/customXml" ds:itemID="{837AF07D-038A-49E8-9C3B-D57DB495291A}"/>
</file>

<file path=customXml/itemProps3.xml><?xml version="1.0" encoding="utf-8"?>
<ds:datastoreItem xmlns:ds="http://schemas.openxmlformats.org/officeDocument/2006/customXml" ds:itemID="{D3A2BA95-143B-4640-8309-A1BD7291CD79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3148</TotalTime>
  <Words>447</Words>
  <Application>Microsoft Office PowerPoint</Application>
  <PresentationFormat>Diavoorstelling (4:3)</PresentationFormat>
  <Paragraphs>65</Paragraphs>
  <Slides>9</Slides>
  <Notes>9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Wingdings</vt:lpstr>
      <vt:lpstr>1_Kantoorthema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Company>Proteion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Nienke Nakken</dc:creator>
  <cp:lastModifiedBy>Daisy Janssen</cp:lastModifiedBy>
  <cp:revision>208</cp:revision>
  <cp:lastPrinted>2015-08-14T14:14:42Z</cp:lastPrinted>
  <dcterms:created xsi:type="dcterms:W3CDTF">2015-07-15T13:56:16Z</dcterms:created>
  <dcterms:modified xsi:type="dcterms:W3CDTF">2021-09-20T09:03:56Z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0x010100ACFCFFA0E3617141AEB360AB81508546</vt:lpwstr>
  </property>
</Properties>
</file>